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7" r:id="rId3"/>
    <p:sldId id="262" r:id="rId4"/>
    <p:sldId id="258" r:id="rId5"/>
    <p:sldId id="263" r:id="rId6"/>
    <p:sldId id="265" r:id="rId7"/>
    <p:sldId id="260" r:id="rId8"/>
    <p:sldId id="266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F0497-0A83-4C7D-A1D3-BB8779F55669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8D83A-8AD0-48F0-9A07-1E5CDFFB1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1C0DE-04A1-45E7-8E03-07587077156D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4914-BF6C-4D62-9FC8-7BA0B1B7F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F352CD1-DC1B-4F22-B6B4-560A3E5EEDEE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9947CD5-1437-45A0-ABAA-C4DFA884C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F239-A4C5-4297-8082-ED43C5AD6D2C}" type="datetime5">
              <a:rPr lang="en-US" smtClean="0"/>
              <a:t>30-Jul-14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CD5-1437-45A0-ABAA-C4DFA884C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D990-4293-43AD-AE6F-A75E1F65BA59}" type="datetime5">
              <a:rPr lang="en-US" smtClean="0"/>
              <a:t>30-Jul-14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CD5-1437-45A0-ABAA-C4DFA884C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6C95-2D8E-4F23-8F55-656A518C58B9}" type="datetime5">
              <a:rPr lang="en-US" smtClean="0"/>
              <a:t>30-Jul-14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CD5-1437-45A0-ABAA-C4DFA884C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C47E-2398-4719-9062-6259FE0438F7}" type="datetime5">
              <a:rPr lang="en-US" smtClean="0"/>
              <a:t>30-Jul-14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CD5-1437-45A0-ABAA-C4DFA884C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F134-E217-4132-8323-2170D89BDABE}" type="datetime5">
              <a:rPr lang="en-US" smtClean="0"/>
              <a:t>30-Jul-14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CD5-1437-45A0-ABAA-C4DFA884C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833E3A-F9FE-4C71-86EC-B05E8D6F41C4}" type="datetime5">
              <a:rPr lang="en-US" smtClean="0"/>
              <a:t>30-Jul-14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947CD5-1437-45A0-ABAA-C4DFA884C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976E337-901A-4792-ACB5-5A0B94CDA797}" type="datetime5">
              <a:rPr lang="en-US" smtClean="0"/>
              <a:t>30-Jul-14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9947CD5-1437-45A0-ABAA-C4DFA884C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4641-CA1C-40B4-BB9A-77B26AFFBA37}" type="datetime5">
              <a:rPr lang="en-US" smtClean="0"/>
              <a:t>30-Jul-14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CD5-1437-45A0-ABAA-C4DFA884C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FF31-FAC2-49E4-9AFA-4A56AA6202D9}" type="datetime5">
              <a:rPr lang="en-US" smtClean="0"/>
              <a:t>30-Jul-14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CD5-1437-45A0-ABAA-C4DFA884C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3C7-25E8-40E7-AA9E-9C4EFE5DF5B5}" type="datetime5">
              <a:rPr lang="en-US" smtClean="0"/>
              <a:t>30-Jul-14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CD5-1437-45A0-ABAA-C4DFA884C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F352CD1-DC1B-4F22-B6B4-560A3E5EEDEE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9947CD5-1437-45A0-ABAA-C4DFA884C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zZzZ_qpZ4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Vegetable_preparation.jpg" TargetMode="External"/><Relationship Id="rId3" Type="http://schemas.openxmlformats.org/officeDocument/2006/relationships/hyperlink" Target="https://www.facebook.com/photo.php?fbid=10151471617191822&amp;set=a.397327441821.1" TargetMode="External"/><Relationship Id="rId7" Type="http://schemas.openxmlformats.org/officeDocument/2006/relationships/hyperlink" Target="http://bizgovsoc8.wordpress.com/2013/10/16/we-cant-tell-people-to-buy-fresh-food-if-there-is-no-" TargetMode="External"/><Relationship Id="rId2" Type="http://schemas.openxmlformats.org/officeDocument/2006/relationships/hyperlink" Target="http://rustwire.com/2011/05/17/are-food-deserts-exaggerated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onsumereagle.com/2014/04/01/the-struggle-to-create-oases-in-food-deserts/" TargetMode="External"/><Relationship Id="rId5" Type="http://schemas.openxmlformats.org/officeDocument/2006/relationships/hyperlink" Target="http://www.hearthealthyonline.com/healthy-recipes/cooking-nutrition-tips/healthy-recipe-substitutions_ss16.html" TargetMode="External"/><Relationship Id="rId4" Type="http://schemas.openxmlformats.org/officeDocument/2006/relationships/hyperlink" Target="http://commons.wikimedia.org/wiki/File:SnackfoodRackDF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Urban Drought 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72462"/>
            <a:ext cx="4953000" cy="146153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Adrienne Nakamura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Brandy Santa Cruz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Heather Strickland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Jesus Perez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What are food deserts?</a:t>
            </a:r>
          </a:p>
          <a:p>
            <a:r>
              <a:rPr lang="en-US" dirty="0" smtClean="0">
                <a:latin typeface="+mj-lt"/>
              </a:rPr>
              <a:t>Food Deserts outside the US</a:t>
            </a:r>
          </a:p>
          <a:p>
            <a:r>
              <a:rPr lang="en-US" dirty="0" smtClean="0">
                <a:latin typeface="+mj-lt"/>
              </a:rPr>
              <a:t>Solutions</a:t>
            </a:r>
          </a:p>
          <a:p>
            <a:pPr lvl="1"/>
            <a:r>
              <a:rPr lang="en-US" dirty="0" smtClean="0">
                <a:latin typeface="+mj-lt"/>
              </a:rPr>
              <a:t>Processed Foods</a:t>
            </a:r>
          </a:p>
          <a:p>
            <a:pPr lvl="1"/>
            <a:r>
              <a:rPr lang="en-US" dirty="0" smtClean="0">
                <a:latin typeface="+mj-lt"/>
              </a:rPr>
              <a:t>Meal Prep</a:t>
            </a:r>
          </a:p>
          <a:p>
            <a:pPr lvl="1"/>
            <a:r>
              <a:rPr lang="en-US" dirty="0" smtClean="0">
                <a:latin typeface="+mj-lt"/>
              </a:rPr>
              <a:t>Healthy Substitutions</a:t>
            </a:r>
          </a:p>
          <a:p>
            <a:r>
              <a:rPr lang="en-US" dirty="0" smtClean="0">
                <a:latin typeface="+mj-lt"/>
              </a:rPr>
              <a:t>Ted Talks</a:t>
            </a:r>
          </a:p>
          <a:p>
            <a:r>
              <a:rPr lang="en-US" dirty="0" smtClean="0">
                <a:latin typeface="+mj-lt"/>
              </a:rPr>
              <a:t>Closing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3505200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Food Deserts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515678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91200" y="4234190"/>
            <a:ext cx="2819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Fig. 1  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Kirbie’s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Cravings, 2012)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6" descr="food_desert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5814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38600" y="4584918"/>
            <a:ext cx="434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Food Deserts are urban neighborhoods and rural towns without ready access to fresh, healthy, and affordable food.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Instead of supermarkets and grocery stores, these communities may have no food access or are served only by liquor or convenience stores and fast food restaurants.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5988" y="3657600"/>
            <a:ext cx="15440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Fig. 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2 (Sweeny, 2014)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18265" y="6520190"/>
            <a:ext cx="212513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Fig. 3 (Madeline,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2013.)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3897456"/>
            <a:ext cx="5257800" cy="4572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are they?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http://bizgovsoc8.files.wordpress.com/2013/10/fixedfastfooddesert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54656"/>
            <a:ext cx="360870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5715000" y="838200"/>
            <a:ext cx="307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No we don’t mean desserts!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713"/>
            <a:ext cx="3733800" cy="838200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200" dirty="0" smtClean="0"/>
              <a:t>Food deserts on a global scale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457200"/>
            <a:ext cx="5257800" cy="457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Food Deserts Outside the US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nackfoodRack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0970" y="762000"/>
            <a:ext cx="3723724" cy="556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1505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+mj-lt"/>
              </a:rPr>
              <a:t>UK and Canadian food deserts</a:t>
            </a:r>
            <a:endParaRPr lang="en-US" sz="2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141113"/>
            <a:ext cx="40846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+mj-lt"/>
              </a:rPr>
              <a:t>Obesity levels worldwide</a:t>
            </a:r>
            <a:endParaRPr lang="en-US" sz="2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6400800"/>
            <a:ext cx="14814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Fig. 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4 (Garcia, 2009)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325112"/>
          </a:xfrm>
        </p:spPr>
        <p:txBody>
          <a:bodyPr/>
          <a:lstStyle/>
          <a:p>
            <a:pPr lvl="0"/>
            <a:r>
              <a:rPr lang="en-US" dirty="0" smtClean="0">
                <a:latin typeface="+mj-lt"/>
              </a:rPr>
              <a:t>Avoid processed foods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43399" y="7772400"/>
            <a:ext cx="44196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Meal Preparation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dirty="0" smtClean="0">
                <a:latin typeface="+mj-lt"/>
              </a:rPr>
              <a:t>Workout Tips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4343400" cy="289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00600" y="4648200"/>
            <a:ext cx="4038600" cy="1429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dirty="0" smtClean="0">
                <a:latin typeface="+mj-lt"/>
              </a:rPr>
              <a:t>Meal Preparation</a:t>
            </a:r>
          </a:p>
        </p:txBody>
      </p:sp>
      <p:pic>
        <p:nvPicPr>
          <p:cNvPr id="11" name="Picture 10" descr="http://rustwire.com/wp-content/uploads/2011/05/IMG_017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4110824" cy="30683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953000" y="3754156"/>
            <a:ext cx="30716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Fig. 5 (Are Food Deserts Exaggerated?, 2011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62000" y="6172200"/>
            <a:ext cx="26597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Fig. 6 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(National Cancer Institute, 1989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533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Turning into a healthy “foodie”</a:t>
            </a:r>
            <a:endParaRPr lang="en-US" sz="22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05200" y="838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sng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Some easy substitutions to make:</a:t>
            </a:r>
            <a:endParaRPr kumimoji="0" lang="en-US" sz="600" b="0" i="0" u="none" strike="sng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73DA1C"/>
                </a:solidFill>
                <a:effectLst/>
                <a:latin typeface="Calibri" pitchFamily="34" charset="0"/>
                <a:ea typeface="Calibri" pitchFamily="34" charset="0"/>
                <a:cs typeface="BentonSans-Light"/>
              </a:rPr>
              <a:t>Your recipe says                    Use this instead                     It’s best used for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95400"/>
            <a:ext cx="5410200" cy="54622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22098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Food is culture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Substitutions are key to sustaining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477000"/>
            <a:ext cx="34163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Fig. 7 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(Quick and Healthy Recipe Solutions,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scontent-a-sjc.xx.fbcdn.net/hphotos-xfa1/t31.0-8/1072175_10151471617191822_1919947107_o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943600" cy="46351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52600" y="6215390"/>
            <a:ext cx="24432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Fig. 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8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(Community Coalition, 2013.)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4800600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Los Angeles Comparison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4572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Ted Talks – The Guerilla Gardener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7432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hlinkClick r:id="rId2"/>
              </a:rPr>
              <a:t>https://www.youtube.com/watch?v=EzZzZ_qpZ4w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90500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Ron Finley’s Presentation on Ted Talks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81000" y="1410355"/>
            <a:ext cx="7162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latin typeface="+mj-lt"/>
              </a:rPr>
              <a:t>Are Food Deserts Exaggerated?</a:t>
            </a:r>
            <a:r>
              <a:rPr lang="en-US" sz="1200" dirty="0">
                <a:latin typeface="+mj-lt"/>
              </a:rPr>
              <a:t> (2011). </a:t>
            </a:r>
            <a:r>
              <a:rPr lang="en-US" sz="1200" dirty="0" err="1">
                <a:latin typeface="+mj-lt"/>
              </a:rPr>
              <a:t>RustWire</a:t>
            </a:r>
            <a:r>
              <a:rPr lang="en-US" sz="1200" dirty="0" smtClean="0">
                <a:latin typeface="+mj-lt"/>
              </a:rPr>
              <a:t>. [Image] </a:t>
            </a:r>
            <a:r>
              <a:rPr lang="en-US" sz="1200" dirty="0">
                <a:latin typeface="+mj-lt"/>
              </a:rPr>
              <a:t>Retrieved from </a:t>
            </a:r>
            <a:r>
              <a:rPr lang="en-US" sz="1200" dirty="0" smtClean="0">
                <a:latin typeface="+mj-lt"/>
              </a:rPr>
              <a:t>	</a:t>
            </a:r>
            <a:r>
              <a:rPr lang="en-US" sz="1200" u="sng" dirty="0" smtClean="0">
                <a:latin typeface="+mj-lt"/>
                <a:hlinkClick r:id="rId2"/>
              </a:rPr>
              <a:t>http</a:t>
            </a:r>
            <a:r>
              <a:rPr lang="en-US" sz="1200" u="sng" dirty="0">
                <a:latin typeface="+mj-lt"/>
                <a:hlinkClick r:id="rId2"/>
              </a:rPr>
              <a:t>://rustwire.com/2011/05/17/are-food-deserts-exaggerated</a:t>
            </a:r>
            <a:r>
              <a:rPr lang="en-US" sz="1200" u="sng" dirty="0" smtClean="0">
                <a:latin typeface="+mj-lt"/>
                <a:hlinkClick r:id="rId2"/>
              </a:rPr>
              <a:t>/</a:t>
            </a:r>
            <a:endParaRPr lang="en-US" sz="1200" u="sng" dirty="0" smtClean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 dirty="0" smtClean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+mj-lt"/>
              </a:rPr>
              <a:t>Community Coalition. (2013). Feast or Famine. [Image]. Retrieved from </a:t>
            </a:r>
            <a:r>
              <a:rPr lang="en-US" sz="1200" dirty="0" smtClean="0">
                <a:latin typeface="+mj-lt"/>
              </a:rPr>
              <a:t>	</a:t>
            </a:r>
            <a:r>
              <a:rPr lang="en-US" sz="1200" dirty="0" smtClean="0">
                <a:latin typeface="+mj-lt"/>
                <a:hlinkClick r:id="rId3"/>
              </a:rPr>
              <a:t>https://www.facebook.com/photo.php?fbid=10151471617191822&amp;set=a.397327441821.1</a:t>
            </a:r>
            <a:r>
              <a:rPr lang="en-US" sz="1200" dirty="0" smtClean="0">
                <a:latin typeface="+mj-lt"/>
              </a:rPr>
              <a:t>	80108.109065376821&amp;type=1&amp;theater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+mj-lt"/>
              </a:rPr>
              <a:t/>
            </a:r>
            <a:br>
              <a:rPr lang="en-US" sz="1200" dirty="0" smtClean="0">
                <a:latin typeface="+mj-lt"/>
              </a:rPr>
            </a:br>
            <a:r>
              <a:rPr lang="en-US" sz="1200" dirty="0" smtClean="0">
                <a:latin typeface="+mj-lt"/>
              </a:rPr>
              <a:t>Garcia, A. (2009).  </a:t>
            </a:r>
            <a:r>
              <a:rPr lang="en-US" sz="1200" i="1" dirty="0" smtClean="0">
                <a:latin typeface="+mj-lt"/>
              </a:rPr>
              <a:t>Snack Food Rack</a:t>
            </a:r>
            <a:r>
              <a:rPr lang="en-US" sz="1200" dirty="0" smtClean="0">
                <a:latin typeface="+mj-lt"/>
              </a:rPr>
              <a:t>. Wikipedia.com. [Image]. Retrieved from 	</a:t>
            </a:r>
            <a:r>
              <a:rPr lang="en-US" sz="1200" dirty="0" smtClean="0">
                <a:latin typeface="+mj-lt"/>
                <a:hlinkClick r:id="rId4"/>
              </a:rPr>
              <a:t>http://commons.wikimedia.org/wiki/File:SnackfoodRackDF.JPG</a:t>
            </a:r>
            <a:endParaRPr lang="en-US" sz="1200" dirty="0" smtClean="0">
              <a:latin typeface="+mj-lt"/>
            </a:endParaRPr>
          </a:p>
          <a:p>
            <a:endParaRPr lang="en-US" sz="1200" dirty="0" smtClean="0">
              <a:latin typeface="+mj-lt"/>
            </a:endParaRPr>
          </a:p>
          <a:p>
            <a:r>
              <a:rPr lang="en-US" sz="1200" dirty="0" smtClean="0">
                <a:latin typeface="+mj-lt"/>
              </a:rPr>
              <a:t>Quick and Healthy </a:t>
            </a:r>
            <a:r>
              <a:rPr lang="en-US" sz="1200" dirty="0" err="1" smtClean="0">
                <a:latin typeface="+mj-lt"/>
              </a:rPr>
              <a:t>Receipe</a:t>
            </a:r>
            <a:r>
              <a:rPr lang="en-US" sz="1200" dirty="0" smtClean="0">
                <a:latin typeface="+mj-lt"/>
              </a:rPr>
              <a:t> Solutions.(2009). </a:t>
            </a:r>
            <a:r>
              <a:rPr lang="en-US" sz="1200" i="1" dirty="0" smtClean="0">
                <a:latin typeface="+mj-lt"/>
              </a:rPr>
              <a:t>Better Homes and Gardens</a:t>
            </a:r>
            <a:r>
              <a:rPr lang="en-US" sz="1200" dirty="0" smtClean="0">
                <a:latin typeface="+mj-lt"/>
              </a:rPr>
              <a:t>. Retrieved from: 	</a:t>
            </a:r>
            <a:r>
              <a:rPr lang="en-US" sz="1200" u="sng" dirty="0" smtClean="0">
                <a:latin typeface="+mj-lt"/>
                <a:hlinkClick r:id="rId5"/>
              </a:rPr>
              <a:t>http://www.hearthealthyonline.com/healthy-recipes/cooking-nutrition-tips/healthy-	recipe-substitutions_ss16.html</a:t>
            </a:r>
            <a:endParaRPr lang="en-US" sz="1200" dirty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Sweeny, E.  (2014).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The Struggle to Create Oases in Food Deserts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Consumer Eagle.  [Image]. 	Retrieved from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6"/>
              </a:rPr>
              <a:t>http://www.consumereagle.com/2014/04/01/the-struggle-to-create-	oases-in-food-deserts/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Madeline. (2013). You’re What You Eat. b-ethics.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WordPress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 [Image]. Retrieved from 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7"/>
              </a:rPr>
              <a:t>http://bizgovsoc8.wordpress.com/2013/10/16/we-cant-tell-people-to-buy-fresh-food-	if-there-is-no-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place-to-buy-it-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michelle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obama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/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National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Cancer Institute. (1989). Vegetable Preparation. </a:t>
            </a:r>
            <a:r>
              <a:rPr lang="en-US" sz="1200" dirty="0" smtClean="0">
                <a:latin typeface="+mj-lt"/>
                <a:ea typeface="Calibri" pitchFamily="34" charset="0"/>
                <a:cs typeface="Times New Roman" pitchFamily="18" charset="0"/>
              </a:rPr>
              <a:t>[Image]. Retrieved from 	</a:t>
            </a:r>
            <a:r>
              <a:rPr lang="en-US" sz="1200" dirty="0" smtClean="0">
                <a:latin typeface="+mj-lt"/>
                <a:ea typeface="Calibri" pitchFamily="34" charset="0"/>
                <a:cs typeface="Times New Roman" pitchFamily="18" charset="0"/>
                <a:hlinkClick r:id="rId8"/>
              </a:rPr>
              <a:t>http://commons.wikimedia.org/wiki/File:Vegetable_preparation.jpg</a:t>
            </a:r>
            <a:endParaRPr lang="en-US" sz="12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484</TotalTime>
  <Words>263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</vt:lpstr>
      <vt:lpstr>The Urban Drought  </vt:lpstr>
      <vt:lpstr>Index</vt:lpstr>
      <vt:lpstr>Food Deserts</vt:lpstr>
      <vt:lpstr>Food deserts on a global scale </vt:lpstr>
      <vt:lpstr>Solutions</vt:lpstr>
      <vt:lpstr>Turning into a healthy “foodie”</vt:lpstr>
      <vt:lpstr>Los Angeles Comparison</vt:lpstr>
      <vt:lpstr>Slide 8</vt:lpstr>
      <vt:lpstr>Works Cited</vt:lpstr>
    </vt:vector>
  </TitlesOfParts>
  <Company>American Express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Urban Drought</dc:title>
  <dc:creator>anaka1</dc:creator>
  <cp:lastModifiedBy>hcapell</cp:lastModifiedBy>
  <cp:revision>9</cp:revision>
  <dcterms:created xsi:type="dcterms:W3CDTF">2014-07-28T01:27:41Z</dcterms:created>
  <dcterms:modified xsi:type="dcterms:W3CDTF">2014-07-30T22:24:00Z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XPAuthor">
    <vt:lpwstr>Adrienne K Nakamura</vt:lpwstr>
  </property>
  <property fmtid="{D5CDD505-2E9C-101B-9397-08002B2CF9AE}" pid="3" name="AXPDataClassification">
    <vt:lpwstr>AXP Public</vt:lpwstr>
  </property>
  <property fmtid="{D5CDD505-2E9C-101B-9397-08002B2CF9AE}" pid="4" name="AXPDataClassificationForSearch">
    <vt:lpwstr>AXPPublic_UniqueSearchString</vt:lpwstr>
  </property>
  <property fmtid="{D5CDD505-2E9C-101B-9397-08002B2CF9AE}" pid="5" name="AXPLastAuthor">
    <vt:lpwstr>Heather M Capell</vt:lpwstr>
  </property>
</Properties>
</file>